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81" r:id="rId7"/>
    <p:sldId id="261" r:id="rId8"/>
    <p:sldId id="262" r:id="rId9"/>
    <p:sldId id="263" r:id="rId10"/>
    <p:sldId id="264" r:id="rId11"/>
    <p:sldId id="265" r:id="rId12"/>
    <p:sldId id="268" r:id="rId13"/>
    <p:sldId id="269" r:id="rId14"/>
    <p:sldId id="270" r:id="rId15"/>
    <p:sldId id="272" r:id="rId16"/>
    <p:sldId id="266" r:id="rId17"/>
    <p:sldId id="267" r:id="rId18"/>
    <p:sldId id="273" r:id="rId19"/>
    <p:sldId id="275" r:id="rId20"/>
    <p:sldId id="277" r:id="rId21"/>
    <p:sldId id="278" r:id="rId22"/>
    <p:sldId id="282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96" y="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4935B5-BFB8-4A38-9199-DD5303501FE6}" type="doc">
      <dgm:prSet loTypeId="urn:microsoft.com/office/officeart/2005/8/layout/bList2#1" loCatId="list" qsTypeId="urn:microsoft.com/office/officeart/2005/8/quickstyle/simple1" qsCatId="simple" csTypeId="urn:microsoft.com/office/officeart/2005/8/colors/accent1_2" csCatId="accent1" phldr="1"/>
      <dgm:spPr/>
    </dgm:pt>
    <dgm:pt modelId="{F8A65777-3164-4B15-A36C-9EB34325BB79}">
      <dgm:prSet phldrT="[Текст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Простые методы прогнозирования</a:t>
          </a:r>
          <a:endParaRPr lang="ru-RU" dirty="0"/>
        </a:p>
      </dgm:t>
    </dgm:pt>
    <dgm:pt modelId="{D4722357-F121-4723-B3F3-4F2F18ECDA21}" type="parTrans" cxnId="{BFBBBD76-F71E-4E71-8A63-2A907A43DCF4}">
      <dgm:prSet/>
      <dgm:spPr/>
      <dgm:t>
        <a:bodyPr/>
        <a:lstStyle/>
        <a:p>
          <a:endParaRPr lang="ru-RU"/>
        </a:p>
      </dgm:t>
    </dgm:pt>
    <dgm:pt modelId="{6C9F59CB-2C00-4A9C-8ED6-00075ACF9ADA}" type="sibTrans" cxnId="{BFBBBD76-F71E-4E71-8A63-2A907A43DCF4}">
      <dgm:prSet/>
      <dgm:spPr/>
      <dgm:t>
        <a:bodyPr/>
        <a:lstStyle/>
        <a:p>
          <a:endParaRPr lang="ru-RU"/>
        </a:p>
      </dgm:t>
    </dgm:pt>
    <dgm:pt modelId="{292E2F8F-AAD9-4456-A5B8-8944EEE1F9FC}">
      <dgm:prSet phldrT="[Текст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Сложные методы прогнозирования:</a:t>
          </a:r>
          <a:endParaRPr lang="ru-RU" dirty="0"/>
        </a:p>
      </dgm:t>
    </dgm:pt>
    <dgm:pt modelId="{882E67B8-C8D2-4E74-ACF8-44AFF705BA54}" type="parTrans" cxnId="{C1ED29F6-D9A8-4608-85F4-ED9593928E72}">
      <dgm:prSet/>
      <dgm:spPr/>
      <dgm:t>
        <a:bodyPr/>
        <a:lstStyle/>
        <a:p>
          <a:endParaRPr lang="ru-RU"/>
        </a:p>
      </dgm:t>
    </dgm:pt>
    <dgm:pt modelId="{0029A808-2AAC-49FB-8AB3-D0EEC4EDED83}" type="sibTrans" cxnId="{C1ED29F6-D9A8-4608-85F4-ED9593928E72}">
      <dgm:prSet/>
      <dgm:spPr/>
      <dgm:t>
        <a:bodyPr/>
        <a:lstStyle/>
        <a:p>
          <a:endParaRPr lang="ru-RU"/>
        </a:p>
      </dgm:t>
    </dgm:pt>
    <dgm:pt modelId="{C123C158-BD91-46BC-98D3-7F3D033F0E76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100" dirty="0" smtClean="0"/>
            <a:t>Анализ тренда – это прогнозирование от достигнутого с привязкой к базисному году. Данный метод пригоден для отраслей со стабильной хозяйственной конъюнктурой.</a:t>
          </a:r>
          <a:endParaRPr lang="ru-RU" sz="1100" dirty="0"/>
        </a:p>
      </dgm:t>
    </dgm:pt>
    <dgm:pt modelId="{082986F6-BA79-45A9-BAF4-B8F1078F3778}" type="parTrans" cxnId="{4A5993EB-1B70-4B23-AA6C-BD5CF1697827}">
      <dgm:prSet/>
      <dgm:spPr/>
      <dgm:t>
        <a:bodyPr/>
        <a:lstStyle/>
        <a:p>
          <a:endParaRPr lang="ru-RU"/>
        </a:p>
      </dgm:t>
    </dgm:pt>
    <dgm:pt modelId="{1310405C-ED19-4011-A7E0-CB0104BD849C}" type="sibTrans" cxnId="{4A5993EB-1B70-4B23-AA6C-BD5CF1697827}">
      <dgm:prSet/>
      <dgm:spPr/>
      <dgm:t>
        <a:bodyPr/>
        <a:lstStyle/>
        <a:p>
          <a:endParaRPr lang="ru-RU"/>
        </a:p>
      </dgm:t>
    </dgm:pt>
    <dgm:pt modelId="{D9063816-F3BA-42C1-B6C3-03C45099B5FD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100" dirty="0" smtClean="0"/>
            <a:t>Анализ доли на рынке – здесь при прогнозировании исходят из положения, что доля на рынке компании не меняется. Вначале прогнозируется спрос на товары или услуги всей отрасли, а затем  делается расчет доли фирмы в общем объеме продаж всей отрасли. Здесь важно, во-первых, быть уверенным в точности прогноза для всей отрасли, во-вторых, не принимать в расчет неценовую конкуренцию (на уровне новых изделий и услуг). Под это условие разрабатывается соответствующая программа маркетинга.</a:t>
          </a:r>
        </a:p>
      </dgm:t>
    </dgm:pt>
    <dgm:pt modelId="{FCA61434-1AD1-4928-AB96-99825EE9CEF4}" type="parTrans" cxnId="{E202AA76-C0D3-40B2-AF87-CEB3F478D804}">
      <dgm:prSet/>
      <dgm:spPr/>
      <dgm:t>
        <a:bodyPr/>
        <a:lstStyle/>
        <a:p>
          <a:endParaRPr lang="ru-RU"/>
        </a:p>
      </dgm:t>
    </dgm:pt>
    <dgm:pt modelId="{22041035-1BD8-44A2-B07F-EB84F72899C2}" type="sibTrans" cxnId="{E202AA76-C0D3-40B2-AF87-CEB3F478D804}">
      <dgm:prSet/>
      <dgm:spPr/>
      <dgm:t>
        <a:bodyPr/>
        <a:lstStyle/>
        <a:p>
          <a:endParaRPr lang="ru-RU"/>
        </a:p>
      </dgm:t>
    </dgm:pt>
    <dgm:pt modelId="{57E3B36D-0640-490F-B995-D38044E7E2D4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100" smtClean="0"/>
            <a:t>Метод экспертных оценок – в этом случае оценки делаются на основе опыта и интуиции специалистов в данной области.</a:t>
          </a:r>
          <a:endParaRPr lang="ru-RU" sz="1100" dirty="0" smtClean="0"/>
        </a:p>
      </dgm:t>
    </dgm:pt>
    <dgm:pt modelId="{BF407AB8-FF93-470C-9C95-D01F39CB7462}" type="parTrans" cxnId="{85BEF37D-F79B-4FFB-B65F-EE4183951A27}">
      <dgm:prSet/>
      <dgm:spPr/>
      <dgm:t>
        <a:bodyPr/>
        <a:lstStyle/>
        <a:p>
          <a:endParaRPr lang="ru-RU"/>
        </a:p>
      </dgm:t>
    </dgm:pt>
    <dgm:pt modelId="{E6CCFF16-BCD7-409C-9993-79CC65E32548}" type="sibTrans" cxnId="{85BEF37D-F79B-4FFB-B65F-EE4183951A27}">
      <dgm:prSet/>
      <dgm:spPr/>
      <dgm:t>
        <a:bodyPr/>
        <a:lstStyle/>
        <a:p>
          <a:endParaRPr lang="ru-RU"/>
        </a:p>
      </dgm:t>
    </dgm:pt>
    <dgm:pt modelId="{FD826A6C-0806-4CBC-BE79-19CEA81681AB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100" dirty="0" smtClean="0"/>
            <a:t>Опросы различных субъектов рынка</a:t>
          </a:r>
          <a:r>
            <a:rPr lang="ru-RU" sz="1100" b="1" dirty="0" smtClean="0"/>
            <a:t>:</a:t>
          </a:r>
          <a:r>
            <a:rPr lang="ru-RU" sz="1100" dirty="0" smtClean="0"/>
            <a:t> потребителей, руководителей различных служб и отделов, торговых работников и т.д.</a:t>
          </a:r>
        </a:p>
      </dgm:t>
    </dgm:pt>
    <dgm:pt modelId="{6FD2C78C-ACC8-4DF2-BE65-97E1C77228CC}" type="parTrans" cxnId="{DDB520B1-2D17-4FAC-A5E2-4203F253A32E}">
      <dgm:prSet/>
      <dgm:spPr/>
      <dgm:t>
        <a:bodyPr/>
        <a:lstStyle/>
        <a:p>
          <a:endParaRPr lang="ru-RU"/>
        </a:p>
      </dgm:t>
    </dgm:pt>
    <dgm:pt modelId="{B6D3AE5A-2122-4BA4-B22A-CF927C061CE1}" type="sibTrans" cxnId="{DDB520B1-2D17-4FAC-A5E2-4203F253A32E}">
      <dgm:prSet/>
      <dgm:spPr/>
      <dgm:t>
        <a:bodyPr/>
        <a:lstStyle/>
        <a:p>
          <a:endParaRPr lang="ru-RU"/>
        </a:p>
      </dgm:t>
    </dgm:pt>
    <dgm:pt modelId="{425F48BE-1FF7-422F-B1CB-9426BE5A4439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lvl="0">
            <a:buFont typeface="Courier New" pitchFamily="49" charset="0"/>
            <a:buChar char="o"/>
          </a:pPr>
          <a:r>
            <a:rPr lang="ru-RU" sz="1100" dirty="0" smtClean="0"/>
            <a:t>Пробный маркетинг – здесь анализ наращивания рынка осуществляется путем небольших продаж за короткий период времени в нескольких его сегментах. По сути  – это тот же самый эксперимент.</a:t>
          </a:r>
          <a:endParaRPr lang="ru-RU" sz="1100" dirty="0"/>
        </a:p>
      </dgm:t>
    </dgm:pt>
    <dgm:pt modelId="{78614745-DCCF-41D0-9110-9B7F473E01B1}" type="parTrans" cxnId="{D1413DC8-DB5C-4E31-9ADA-CE2BB5AA3D64}">
      <dgm:prSet/>
      <dgm:spPr/>
      <dgm:t>
        <a:bodyPr/>
        <a:lstStyle/>
        <a:p>
          <a:endParaRPr lang="ru-RU"/>
        </a:p>
      </dgm:t>
    </dgm:pt>
    <dgm:pt modelId="{274B8FE4-1E37-4C62-8413-670790E4E24F}" type="sibTrans" cxnId="{D1413DC8-DB5C-4E31-9ADA-CE2BB5AA3D64}">
      <dgm:prSet/>
      <dgm:spPr/>
      <dgm:t>
        <a:bodyPr/>
        <a:lstStyle/>
        <a:p>
          <a:endParaRPr lang="ru-RU"/>
        </a:p>
      </dgm:t>
    </dgm:pt>
    <dgm:pt modelId="{CEA175E1-5FD3-4E9C-93AB-60B2C451AA03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lvl="0">
            <a:buFont typeface="Courier New" pitchFamily="49" charset="0"/>
            <a:buChar char="o"/>
          </a:pPr>
          <a:r>
            <a:rPr lang="ru-RU" sz="1100" dirty="0" smtClean="0"/>
            <a:t>Метод последовательных соотношений – здесь фирма начинает исследование с изучения общей информации о рынке и рассчитывает набор более конкретных данных о нем. Это могут быть общие оценки рынка, объединенные его показатели, точность которых зависит от точности каждого составляющего их фактора. В данном подходе заложен принцип исследования рынка, идущего от общего к частному.</a:t>
          </a:r>
          <a:endParaRPr lang="ru-RU" sz="1100" dirty="0"/>
        </a:p>
      </dgm:t>
    </dgm:pt>
    <dgm:pt modelId="{D2D1E3A7-BD47-4D53-BCA6-FE68A2159F2C}" type="parTrans" cxnId="{AA0101D3-F11A-40CA-BFDE-30AC9A606440}">
      <dgm:prSet/>
      <dgm:spPr/>
    </dgm:pt>
    <dgm:pt modelId="{24E3D3DA-D54A-4B6B-9692-1CF63C32A92F}" type="sibTrans" cxnId="{AA0101D3-F11A-40CA-BFDE-30AC9A606440}">
      <dgm:prSet/>
      <dgm:spPr/>
    </dgm:pt>
    <dgm:pt modelId="{0A98844C-52CC-43EB-82ED-0B2C58E67161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lvl="0">
            <a:buFont typeface="Courier New" pitchFamily="49" charset="0"/>
            <a:buChar char="o"/>
          </a:pPr>
          <a:r>
            <a:rPr lang="ru-RU" sz="1100" dirty="0" smtClean="0"/>
            <a:t>Метод наращивания рынка (анализ конечного использования) – прогноз основывается на предположительных объемах заказов основных потребителей предприятия. При этом выявляются все возможные покупатели данного товара на каждом сегменте рынка. Затем все это планируется и делается оценка потенциальных объемов продаж.</a:t>
          </a:r>
          <a:endParaRPr lang="ru-RU" sz="1100" dirty="0"/>
        </a:p>
      </dgm:t>
    </dgm:pt>
    <dgm:pt modelId="{48C47FE2-9CAE-4F84-8D05-6010D21F994B}" type="parTrans" cxnId="{E79B8BDC-B772-45BE-8661-6F65035A9055}">
      <dgm:prSet/>
      <dgm:spPr/>
    </dgm:pt>
    <dgm:pt modelId="{7112E6F1-150B-49E8-93E3-AE4D20C14E8D}" type="sibTrans" cxnId="{E79B8BDC-B772-45BE-8661-6F65035A9055}">
      <dgm:prSet/>
      <dgm:spPr/>
    </dgm:pt>
    <dgm:pt modelId="{0FC91496-1383-40BC-9290-A0941C34BFDD}" type="pres">
      <dgm:prSet presAssocID="{CE4935B5-BFB8-4A38-9199-DD5303501FE6}" presName="diagram" presStyleCnt="0">
        <dgm:presLayoutVars>
          <dgm:dir/>
          <dgm:animLvl val="lvl"/>
          <dgm:resizeHandles val="exact"/>
        </dgm:presLayoutVars>
      </dgm:prSet>
      <dgm:spPr/>
    </dgm:pt>
    <dgm:pt modelId="{B0D92704-AD56-47EB-A307-6BA8DE7D5F02}" type="pres">
      <dgm:prSet presAssocID="{F8A65777-3164-4B15-A36C-9EB34325BB79}" presName="compNode" presStyleCnt="0"/>
      <dgm:spPr/>
    </dgm:pt>
    <dgm:pt modelId="{D70E09A8-C4C6-4C23-BC61-688F38891A2C}" type="pres">
      <dgm:prSet presAssocID="{F8A65777-3164-4B15-A36C-9EB34325BB79}" presName="childRect" presStyleLbl="bgAcc1" presStyleIdx="0" presStyleCnt="2" custScaleY="1699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F85EE9-C573-459A-8B31-B74479C3E5DA}" type="pres">
      <dgm:prSet presAssocID="{F8A65777-3164-4B15-A36C-9EB34325BB79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A5B2DD-2D11-4076-8A48-1776A98CF7B8}" type="pres">
      <dgm:prSet presAssocID="{F8A65777-3164-4B15-A36C-9EB34325BB79}" presName="parentRect" presStyleLbl="alignNode1" presStyleIdx="0" presStyleCnt="2"/>
      <dgm:spPr/>
      <dgm:t>
        <a:bodyPr/>
        <a:lstStyle/>
        <a:p>
          <a:endParaRPr lang="ru-RU"/>
        </a:p>
      </dgm:t>
    </dgm:pt>
    <dgm:pt modelId="{0C607F4E-97DC-4F37-8AC4-C5B1A2362277}" type="pres">
      <dgm:prSet presAssocID="{F8A65777-3164-4B15-A36C-9EB34325BB79}" presName="adorn" presStyleLbl="fgAccFollowNode1" presStyleIdx="0" presStyleCnt="2"/>
      <dgm:spPr/>
    </dgm:pt>
    <dgm:pt modelId="{C6BF2B59-FEC2-479A-B9D5-ABA42626051D}" type="pres">
      <dgm:prSet presAssocID="{6C9F59CB-2C00-4A9C-8ED6-00075ACF9AD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556B3A0-0FEA-4031-B263-E1ACD2175F89}" type="pres">
      <dgm:prSet presAssocID="{292E2F8F-AAD9-4456-A5B8-8944EEE1F9FC}" presName="compNode" presStyleCnt="0"/>
      <dgm:spPr/>
    </dgm:pt>
    <dgm:pt modelId="{06CB41AC-CFCE-45C7-8E9D-A89F60C45151}" type="pres">
      <dgm:prSet presAssocID="{292E2F8F-AAD9-4456-A5B8-8944EEE1F9FC}" presName="childRect" presStyleLbl="bgAcc1" presStyleIdx="1" presStyleCnt="2" custScaleY="1764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E5993A-C9BD-4177-BCF3-411C20595E98}" type="pres">
      <dgm:prSet presAssocID="{292E2F8F-AAD9-4456-A5B8-8944EEE1F9FC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F8E835-6F45-460E-BEB7-4456297A9C3F}" type="pres">
      <dgm:prSet presAssocID="{292E2F8F-AAD9-4456-A5B8-8944EEE1F9FC}" presName="parentRect" presStyleLbl="alignNode1" presStyleIdx="1" presStyleCnt="2"/>
      <dgm:spPr/>
      <dgm:t>
        <a:bodyPr/>
        <a:lstStyle/>
        <a:p>
          <a:endParaRPr lang="ru-RU"/>
        </a:p>
      </dgm:t>
    </dgm:pt>
    <dgm:pt modelId="{E99DE0B4-7595-4CC6-A3F3-214877E8049D}" type="pres">
      <dgm:prSet presAssocID="{292E2F8F-AAD9-4456-A5B8-8944EEE1F9FC}" presName="adorn" presStyleLbl="fgAccFollowNode1" presStyleIdx="1" presStyleCnt="2"/>
      <dgm:spPr/>
    </dgm:pt>
  </dgm:ptLst>
  <dgm:cxnLst>
    <dgm:cxn modelId="{E79B8BDC-B772-45BE-8661-6F65035A9055}" srcId="{292E2F8F-AAD9-4456-A5B8-8944EEE1F9FC}" destId="{0A98844C-52CC-43EB-82ED-0B2C58E67161}" srcOrd="2" destOrd="0" parTransId="{48C47FE2-9CAE-4F84-8D05-6010D21F994B}" sibTransId="{7112E6F1-150B-49E8-93E3-AE4D20C14E8D}"/>
    <dgm:cxn modelId="{CA3F1C05-95FC-470A-BD83-ED5ABB5F5648}" type="presOf" srcId="{CEA175E1-5FD3-4E9C-93AB-60B2C451AA03}" destId="{06CB41AC-CFCE-45C7-8E9D-A89F60C45151}" srcOrd="0" destOrd="1" presId="urn:microsoft.com/office/officeart/2005/8/layout/bList2#1"/>
    <dgm:cxn modelId="{8986C73C-4704-43E0-BB77-2EE34DE8A00C}" type="presOf" srcId="{C123C158-BD91-46BC-98D3-7F3D033F0E76}" destId="{D70E09A8-C4C6-4C23-BC61-688F38891A2C}" srcOrd="0" destOrd="0" presId="urn:microsoft.com/office/officeart/2005/8/layout/bList2#1"/>
    <dgm:cxn modelId="{4A5993EB-1B70-4B23-AA6C-BD5CF1697827}" srcId="{F8A65777-3164-4B15-A36C-9EB34325BB79}" destId="{C123C158-BD91-46BC-98D3-7F3D033F0E76}" srcOrd="0" destOrd="0" parTransId="{082986F6-BA79-45A9-BAF4-B8F1078F3778}" sibTransId="{1310405C-ED19-4011-A7E0-CB0104BD849C}"/>
    <dgm:cxn modelId="{223D338C-6640-41D6-BC71-1E5A229D4FDF}" type="presOf" srcId="{57E3B36D-0640-490F-B995-D38044E7E2D4}" destId="{D70E09A8-C4C6-4C23-BC61-688F38891A2C}" srcOrd="0" destOrd="2" presId="urn:microsoft.com/office/officeart/2005/8/layout/bList2#1"/>
    <dgm:cxn modelId="{BA4FF0CA-1635-407C-ACD0-B08BC3E1796D}" type="presOf" srcId="{292E2F8F-AAD9-4456-A5B8-8944EEE1F9FC}" destId="{C6E5993A-C9BD-4177-BCF3-411C20595E98}" srcOrd="0" destOrd="0" presId="urn:microsoft.com/office/officeart/2005/8/layout/bList2#1"/>
    <dgm:cxn modelId="{AA0101D3-F11A-40CA-BFDE-30AC9A606440}" srcId="{292E2F8F-AAD9-4456-A5B8-8944EEE1F9FC}" destId="{CEA175E1-5FD3-4E9C-93AB-60B2C451AA03}" srcOrd="1" destOrd="0" parTransId="{D2D1E3A7-BD47-4D53-BCA6-FE68A2159F2C}" sibTransId="{24E3D3DA-D54A-4B6B-9692-1CF63C32A92F}"/>
    <dgm:cxn modelId="{DDB520B1-2D17-4FAC-A5E2-4203F253A32E}" srcId="{F8A65777-3164-4B15-A36C-9EB34325BB79}" destId="{FD826A6C-0806-4CBC-BE79-19CEA81681AB}" srcOrd="3" destOrd="0" parTransId="{6FD2C78C-ACC8-4DF2-BE65-97E1C77228CC}" sibTransId="{B6D3AE5A-2122-4BA4-B22A-CF927C061CE1}"/>
    <dgm:cxn modelId="{FEEBC0CA-635B-4672-8514-E8E548A00F0A}" type="presOf" srcId="{292E2F8F-AAD9-4456-A5B8-8944EEE1F9FC}" destId="{F5F8E835-6F45-460E-BEB7-4456297A9C3F}" srcOrd="1" destOrd="0" presId="urn:microsoft.com/office/officeart/2005/8/layout/bList2#1"/>
    <dgm:cxn modelId="{B3DB7577-19C9-4A2A-A417-9BA60ACD82F4}" type="presOf" srcId="{FD826A6C-0806-4CBC-BE79-19CEA81681AB}" destId="{D70E09A8-C4C6-4C23-BC61-688F38891A2C}" srcOrd="0" destOrd="3" presId="urn:microsoft.com/office/officeart/2005/8/layout/bList2#1"/>
    <dgm:cxn modelId="{85BEF37D-F79B-4FFB-B65F-EE4183951A27}" srcId="{F8A65777-3164-4B15-A36C-9EB34325BB79}" destId="{57E3B36D-0640-490F-B995-D38044E7E2D4}" srcOrd="2" destOrd="0" parTransId="{BF407AB8-FF93-470C-9C95-D01F39CB7462}" sibTransId="{E6CCFF16-BCD7-409C-9993-79CC65E32548}"/>
    <dgm:cxn modelId="{00E0E899-6CE3-470D-9EAF-31FC64A32FBD}" type="presOf" srcId="{0A98844C-52CC-43EB-82ED-0B2C58E67161}" destId="{06CB41AC-CFCE-45C7-8E9D-A89F60C45151}" srcOrd="0" destOrd="2" presId="urn:microsoft.com/office/officeart/2005/8/layout/bList2#1"/>
    <dgm:cxn modelId="{353DF134-0170-4137-BD2A-814BF8BED19C}" type="presOf" srcId="{CE4935B5-BFB8-4A38-9199-DD5303501FE6}" destId="{0FC91496-1383-40BC-9290-A0941C34BFDD}" srcOrd="0" destOrd="0" presId="urn:microsoft.com/office/officeart/2005/8/layout/bList2#1"/>
    <dgm:cxn modelId="{BFBBBD76-F71E-4E71-8A63-2A907A43DCF4}" srcId="{CE4935B5-BFB8-4A38-9199-DD5303501FE6}" destId="{F8A65777-3164-4B15-A36C-9EB34325BB79}" srcOrd="0" destOrd="0" parTransId="{D4722357-F121-4723-B3F3-4F2F18ECDA21}" sibTransId="{6C9F59CB-2C00-4A9C-8ED6-00075ACF9ADA}"/>
    <dgm:cxn modelId="{FA1DA83F-563C-42DC-8F6C-AC06F1121D85}" type="presOf" srcId="{6C9F59CB-2C00-4A9C-8ED6-00075ACF9ADA}" destId="{C6BF2B59-FEC2-479A-B9D5-ABA42626051D}" srcOrd="0" destOrd="0" presId="urn:microsoft.com/office/officeart/2005/8/layout/bList2#1"/>
    <dgm:cxn modelId="{7FB629C0-05CE-4C97-8ED7-6FF5C18D05AC}" type="presOf" srcId="{F8A65777-3164-4B15-A36C-9EB34325BB79}" destId="{F4A5B2DD-2D11-4076-8A48-1776A98CF7B8}" srcOrd="1" destOrd="0" presId="urn:microsoft.com/office/officeart/2005/8/layout/bList2#1"/>
    <dgm:cxn modelId="{DC894C70-DF96-4D1E-B3B3-CC802976BC49}" type="presOf" srcId="{F8A65777-3164-4B15-A36C-9EB34325BB79}" destId="{B5F85EE9-C573-459A-8B31-B74479C3E5DA}" srcOrd="0" destOrd="0" presId="urn:microsoft.com/office/officeart/2005/8/layout/bList2#1"/>
    <dgm:cxn modelId="{6262F4BC-8C8D-44AE-9D62-568226923CD6}" type="presOf" srcId="{425F48BE-1FF7-422F-B1CB-9426BE5A4439}" destId="{06CB41AC-CFCE-45C7-8E9D-A89F60C45151}" srcOrd="0" destOrd="0" presId="urn:microsoft.com/office/officeart/2005/8/layout/bList2#1"/>
    <dgm:cxn modelId="{C1ED29F6-D9A8-4608-85F4-ED9593928E72}" srcId="{CE4935B5-BFB8-4A38-9199-DD5303501FE6}" destId="{292E2F8F-AAD9-4456-A5B8-8944EEE1F9FC}" srcOrd="1" destOrd="0" parTransId="{882E67B8-C8D2-4E74-ACF8-44AFF705BA54}" sibTransId="{0029A808-2AAC-49FB-8AB3-D0EEC4EDED83}"/>
    <dgm:cxn modelId="{E202AA76-C0D3-40B2-AF87-CEB3F478D804}" srcId="{F8A65777-3164-4B15-A36C-9EB34325BB79}" destId="{D9063816-F3BA-42C1-B6C3-03C45099B5FD}" srcOrd="1" destOrd="0" parTransId="{FCA61434-1AD1-4928-AB96-99825EE9CEF4}" sibTransId="{22041035-1BD8-44A2-B07F-EB84F72899C2}"/>
    <dgm:cxn modelId="{0DC3CE24-4BFA-40C7-A976-4BB600A27E66}" type="presOf" srcId="{D9063816-F3BA-42C1-B6C3-03C45099B5FD}" destId="{D70E09A8-C4C6-4C23-BC61-688F38891A2C}" srcOrd="0" destOrd="1" presId="urn:microsoft.com/office/officeart/2005/8/layout/bList2#1"/>
    <dgm:cxn modelId="{D1413DC8-DB5C-4E31-9ADA-CE2BB5AA3D64}" srcId="{292E2F8F-AAD9-4456-A5B8-8944EEE1F9FC}" destId="{425F48BE-1FF7-422F-B1CB-9426BE5A4439}" srcOrd="0" destOrd="0" parTransId="{78614745-DCCF-41D0-9110-9B7F473E01B1}" sibTransId="{274B8FE4-1E37-4C62-8413-670790E4E24F}"/>
    <dgm:cxn modelId="{A334A3BD-8AD2-4AB1-833C-B6435B91213C}" type="presParOf" srcId="{0FC91496-1383-40BC-9290-A0941C34BFDD}" destId="{B0D92704-AD56-47EB-A307-6BA8DE7D5F02}" srcOrd="0" destOrd="0" presId="urn:microsoft.com/office/officeart/2005/8/layout/bList2#1"/>
    <dgm:cxn modelId="{9E7B3A3D-9C5F-4679-9A32-2D45017A07A7}" type="presParOf" srcId="{B0D92704-AD56-47EB-A307-6BA8DE7D5F02}" destId="{D70E09A8-C4C6-4C23-BC61-688F38891A2C}" srcOrd="0" destOrd="0" presId="urn:microsoft.com/office/officeart/2005/8/layout/bList2#1"/>
    <dgm:cxn modelId="{9EE91092-668E-448C-8405-DEDAC0B8D8F5}" type="presParOf" srcId="{B0D92704-AD56-47EB-A307-6BA8DE7D5F02}" destId="{B5F85EE9-C573-459A-8B31-B74479C3E5DA}" srcOrd="1" destOrd="0" presId="urn:microsoft.com/office/officeart/2005/8/layout/bList2#1"/>
    <dgm:cxn modelId="{434DA677-5D85-46F6-8E50-E00EEB10C32B}" type="presParOf" srcId="{B0D92704-AD56-47EB-A307-6BA8DE7D5F02}" destId="{F4A5B2DD-2D11-4076-8A48-1776A98CF7B8}" srcOrd="2" destOrd="0" presId="urn:microsoft.com/office/officeart/2005/8/layout/bList2#1"/>
    <dgm:cxn modelId="{8E87C10D-4344-4E88-A3E7-21DCB25AAFDA}" type="presParOf" srcId="{B0D92704-AD56-47EB-A307-6BA8DE7D5F02}" destId="{0C607F4E-97DC-4F37-8AC4-C5B1A2362277}" srcOrd="3" destOrd="0" presId="urn:microsoft.com/office/officeart/2005/8/layout/bList2#1"/>
    <dgm:cxn modelId="{2BBDB5C6-8D9D-499D-8DB9-5215D3F01AB8}" type="presParOf" srcId="{0FC91496-1383-40BC-9290-A0941C34BFDD}" destId="{C6BF2B59-FEC2-479A-B9D5-ABA42626051D}" srcOrd="1" destOrd="0" presId="urn:microsoft.com/office/officeart/2005/8/layout/bList2#1"/>
    <dgm:cxn modelId="{10B10117-1465-459B-A1DB-E380B7597779}" type="presParOf" srcId="{0FC91496-1383-40BC-9290-A0941C34BFDD}" destId="{A556B3A0-0FEA-4031-B263-E1ACD2175F89}" srcOrd="2" destOrd="0" presId="urn:microsoft.com/office/officeart/2005/8/layout/bList2#1"/>
    <dgm:cxn modelId="{5517B68B-1219-4ECE-BCCC-AE5938117D0D}" type="presParOf" srcId="{A556B3A0-0FEA-4031-B263-E1ACD2175F89}" destId="{06CB41AC-CFCE-45C7-8E9D-A89F60C45151}" srcOrd="0" destOrd="0" presId="urn:microsoft.com/office/officeart/2005/8/layout/bList2#1"/>
    <dgm:cxn modelId="{2D852C3B-49AD-43E1-94C5-EACD772FDA6D}" type="presParOf" srcId="{A556B3A0-0FEA-4031-B263-E1ACD2175F89}" destId="{C6E5993A-C9BD-4177-BCF3-411C20595E98}" srcOrd="1" destOrd="0" presId="urn:microsoft.com/office/officeart/2005/8/layout/bList2#1"/>
    <dgm:cxn modelId="{4FEE18CA-5762-4480-8784-7436AB3B9ED5}" type="presParOf" srcId="{A556B3A0-0FEA-4031-B263-E1ACD2175F89}" destId="{F5F8E835-6F45-460E-BEB7-4456297A9C3F}" srcOrd="2" destOrd="0" presId="urn:microsoft.com/office/officeart/2005/8/layout/bList2#1"/>
    <dgm:cxn modelId="{27FB8526-4381-4C39-AC33-D4BA86CB60AE}" type="presParOf" srcId="{A556B3A0-0FEA-4031-B263-E1ACD2175F89}" destId="{E99DE0B4-7595-4CC6-A3F3-214877E8049D}" srcOrd="3" destOrd="0" presId="urn:microsoft.com/office/officeart/2005/8/layout/b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#1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37360" y="1628800"/>
            <a:ext cx="7406640" cy="1472184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37360" y="3645024"/>
            <a:ext cx="7406640" cy="146980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МАРКЕТИНГОВЫЕ ИССЛЕДОВАНИЯ</a:t>
            </a:r>
            <a:endParaRPr lang="ru-RU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836712"/>
            <a:ext cx="7498080" cy="519566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Маркетинговая информационная система МИС (от англ. </a:t>
            </a:r>
            <a:r>
              <a:rPr lang="en-US" b="1" dirty="0" smtClean="0"/>
              <a:t>marketing information system</a:t>
            </a:r>
            <a:r>
              <a:rPr lang="ru-RU" b="1" dirty="0" smtClean="0"/>
              <a:t>)</a:t>
            </a:r>
            <a:r>
              <a:rPr lang="ru-RU" dirty="0" smtClean="0"/>
              <a:t> – совокупность людей, оборудования и методологических приемов, процедур и методов, разработанных для сбора, классификации, анализа и распространения актуальной, своевременной и точной информации для принятия </a:t>
            </a:r>
            <a:r>
              <a:rPr lang="ru-RU" i="1" dirty="0" smtClean="0"/>
              <a:t>опережающих</a:t>
            </a:r>
            <a:r>
              <a:rPr lang="ru-RU" dirty="0" smtClean="0"/>
              <a:t> маркетинговых решений (на регулярной постоянной основе).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332656"/>
            <a:ext cx="7498080" cy="548680"/>
          </a:xfrm>
        </p:spPr>
        <p:txBody>
          <a:bodyPr>
            <a:noAutofit/>
          </a:bodyPr>
          <a:lstStyle/>
          <a:p>
            <a:r>
              <a:rPr lang="ru-RU" sz="2400" dirty="0" smtClean="0"/>
              <a:t>Структура маркетинговой информационной системы 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3861048"/>
            <a:ext cx="7498080" cy="2387352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 smtClean="0"/>
              <a:t>В правом прямоугольнике перечислены составляющие маркетинговой среды, за которыми управляющий по маркетингу должен вести постоянное наблюдение.</a:t>
            </a:r>
          </a:p>
          <a:p>
            <a:pPr>
              <a:buNone/>
            </a:pPr>
            <a:r>
              <a:rPr lang="ru-RU" dirty="0" smtClean="0"/>
              <a:t> Информацию собирают и анализируют с помощью четырех вспомогательных систем, которые в совокупности своей и составляют систему маркетинговой информации: </a:t>
            </a:r>
          </a:p>
          <a:p>
            <a:pPr>
              <a:buNone/>
            </a:pPr>
            <a:r>
              <a:rPr lang="ru-RU" dirty="0" smtClean="0"/>
              <a:t>– система внутрифирменной информации (система внутренней отчетности); </a:t>
            </a:r>
          </a:p>
          <a:p>
            <a:pPr>
              <a:buNone/>
            </a:pPr>
            <a:r>
              <a:rPr lang="ru-RU" dirty="0" smtClean="0"/>
              <a:t>– система сбора внешней текущей маркетинговой информации (маркетинговая разведка); </a:t>
            </a:r>
          </a:p>
          <a:p>
            <a:pPr>
              <a:buNone/>
            </a:pPr>
            <a:r>
              <a:rPr lang="ru-RU" dirty="0" smtClean="0"/>
              <a:t>– система маркетинговых исследований; </a:t>
            </a:r>
          </a:p>
          <a:p>
            <a:pPr>
              <a:buNone/>
            </a:pPr>
            <a:r>
              <a:rPr lang="ru-RU" dirty="0" smtClean="0"/>
              <a:t>– система анализа маркетинговой информации </a:t>
            </a:r>
            <a:endParaRPr lang="ru-RU" dirty="0"/>
          </a:p>
        </p:txBody>
      </p:sp>
      <p:pic>
        <p:nvPicPr>
          <p:cNvPr id="1026" name="Рисунок 1" descr="ми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124744"/>
            <a:ext cx="7344816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3356992"/>
            <a:ext cx="7786112" cy="316835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ru-RU" sz="1400" dirty="0" smtClean="0"/>
              <a:t>Поток информации, поступающей к управляющим по маркетингу, помогает им в проведении анализа, планирования, претворении в жизнь и контроля за исполнением маркетинговых мероприятий.</a:t>
            </a:r>
          </a:p>
          <a:p>
            <a:pPr>
              <a:buNone/>
            </a:pPr>
            <a:r>
              <a:rPr lang="ru-RU" sz="1400" b="1" dirty="0" smtClean="0"/>
              <a:t>Система внутренней отчетности</a:t>
            </a:r>
            <a:r>
              <a:rPr lang="ru-RU" sz="1400" i="1" dirty="0" smtClean="0"/>
              <a:t> </a:t>
            </a:r>
            <a:r>
              <a:rPr lang="ru-RU" sz="1400" dirty="0" smtClean="0"/>
              <a:t>–</a:t>
            </a:r>
            <a:r>
              <a:rPr lang="ru-RU" sz="1400" i="1" dirty="0" smtClean="0"/>
              <a:t> </a:t>
            </a:r>
            <a:r>
              <a:rPr lang="ru-RU" sz="1400" dirty="0" smtClean="0"/>
              <a:t>это внутренняя отчетность, отражающая показатели текущего сбыта, суммы издержек, объемы материальных запасов, движения денежной наличности, данные о дебиторской и кредиторской задолженности.</a:t>
            </a:r>
          </a:p>
          <a:p>
            <a:pPr>
              <a:buNone/>
            </a:pPr>
            <a:r>
              <a:rPr lang="ru-RU" sz="1400" b="1" dirty="0" smtClean="0"/>
              <a:t>Система сбора текущей маркетинговой информации</a:t>
            </a:r>
            <a:r>
              <a:rPr lang="ru-RU" sz="1400" dirty="0" smtClean="0"/>
              <a:t> – это набор источников и методических приемов, посредством которых руководители получают повседневную информацию о событиях, происходящих в коммерческой среде. </a:t>
            </a:r>
          </a:p>
          <a:p>
            <a:pPr>
              <a:buNone/>
            </a:pPr>
            <a:r>
              <a:rPr lang="ru-RU" sz="1400" dirty="0" smtClean="0"/>
              <a:t>Источники:</a:t>
            </a:r>
            <a:r>
              <a:rPr lang="ru-RU" sz="1400" b="1" dirty="0" smtClean="0"/>
              <a:t> </a:t>
            </a:r>
            <a:r>
              <a:rPr lang="ru-RU" sz="1400" dirty="0" smtClean="0"/>
              <a:t>книги, газеты и специализированные издания, беседы с клиентами, поставщиками, дистрибьюторами и прочими лицами, не относящимися к штатным работникам фирмы, обмен сведениями с другими управляющими и сотрудниками самой фирмы.</a:t>
            </a:r>
          </a:p>
        </p:txBody>
      </p:sp>
      <p:pic>
        <p:nvPicPr>
          <p:cNvPr id="2050" name="Рисунок 2" descr="МИС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60648"/>
            <a:ext cx="3929062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avatars.mds.yandex.net/get-pdb/1220848/1d2787c2-19f2-4afe-9cfe-25c6f8d7940a/s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3717032"/>
            <a:ext cx="2135410" cy="288032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908720"/>
            <a:ext cx="7818072" cy="533968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тикальный свиток 3"/>
          <p:cNvSpPr/>
          <p:nvPr/>
        </p:nvSpPr>
        <p:spPr>
          <a:xfrm>
            <a:off x="755576" y="260648"/>
            <a:ext cx="6877272" cy="5040560"/>
          </a:xfrm>
          <a:prstGeom prst="verticalScroll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ru-RU" b="1" dirty="0" smtClean="0"/>
              <a:t>Система маркетинговых исследований  </a:t>
            </a:r>
            <a:r>
              <a:rPr lang="ru-RU" dirty="0" smtClean="0"/>
              <a:t>–</a:t>
            </a:r>
            <a:r>
              <a:rPr lang="ru-RU" b="1" dirty="0" smtClean="0"/>
              <a:t> </a:t>
            </a:r>
            <a:r>
              <a:rPr lang="ru-RU" dirty="0" smtClean="0"/>
              <a:t>систематическое определение круга данных, необходимых в связи со стоящей перед фирмой маркетинговой ситуацией, их сбор, анализ и отчет о результатах.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Маркетинговое исследование – это вид деятельности, ориентированный  на систематический сбор, учет и анализ данных по маркетингу и маркетинговым проблемам в целях совершенствования качества процедуры принятия решений и контроля в маркетинговых сферах.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332656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</a:rPr>
              <a:t/>
            </a:r>
            <a:br>
              <a:rPr lang="ru-RU" sz="3600" dirty="0" smtClean="0">
                <a:solidFill>
                  <a:schemeClr val="tx1"/>
                </a:solidFill>
              </a:rPr>
            </a:br>
            <a:r>
              <a:rPr lang="ru-RU" sz="3600" dirty="0" smtClean="0">
                <a:solidFill>
                  <a:schemeClr val="tx1"/>
                </a:solidFill>
              </a:rPr>
              <a:t>Способы проведения маркетинговых исследований:</a:t>
            </a:r>
            <a:br>
              <a:rPr lang="ru-RU" sz="3600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1115616" y="1772816"/>
            <a:ext cx="7632848" cy="4320480"/>
          </a:xfrm>
          <a:prstGeom prst="round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ü"/>
            </a:pPr>
            <a:r>
              <a:rPr lang="ru-RU" sz="2400" dirty="0" smtClean="0"/>
              <a:t>мелкие фирмы могут обратиться с просьбой планировать и провести исследование к студентам или преподавателям местного учебного заведения</a:t>
            </a:r>
          </a:p>
          <a:p>
            <a:r>
              <a:rPr lang="ru-RU" sz="2400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/>
              <a:t>другие фирмы имеют возможность воспользоваться услугами специализированных исследовательских организаций</a:t>
            </a:r>
          </a:p>
          <a:p>
            <a:endParaRPr lang="ru-RU" sz="2400" dirty="0" smtClean="0"/>
          </a:p>
          <a:p>
            <a:pPr>
              <a:buFont typeface="Wingdings" pitchFamily="2" charset="2"/>
              <a:buChar char="ü"/>
            </a:pPr>
            <a:r>
              <a:rPr lang="ru-RU" sz="2400" dirty="0" smtClean="0"/>
              <a:t>более 73% крупных фирм имеют собственные отделы маркетинговых исследований.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4221088"/>
            <a:ext cx="7498080" cy="216024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/>
              <a:t>Система анализа маркетинговой информации</a:t>
            </a:r>
            <a:r>
              <a:rPr lang="ru-RU" i="1" dirty="0" smtClean="0"/>
              <a:t> </a:t>
            </a:r>
            <a:r>
              <a:rPr lang="ru-RU" dirty="0" smtClean="0"/>
              <a:t>–набор совершенных методов анализа маркетинговых данных и проблем маркетинга. Основу любой системы анализа маркетинговой информации составляют статистический банк и банк моделей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60648"/>
            <a:ext cx="7272808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карточка 3"/>
          <p:cNvSpPr/>
          <p:nvPr/>
        </p:nvSpPr>
        <p:spPr>
          <a:xfrm>
            <a:off x="1187624" y="476672"/>
            <a:ext cx="5688632" cy="1728192"/>
          </a:xfrm>
          <a:prstGeom prst="flowChartPunchedCard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ru-RU" sz="1600" b="1" dirty="0" smtClean="0"/>
              <a:t>Статистический банк</a:t>
            </a:r>
            <a:r>
              <a:rPr lang="ru-RU" sz="1600" dirty="0" smtClean="0"/>
              <a:t> – это совокупность современных методик статистической обработки информации, позволяющих наиболее полно вскрыть взаимосвязи в рамках подборки данных и установить степень их статистической надежности</a:t>
            </a:r>
            <a:r>
              <a:rPr lang="ru-RU" sz="1600" i="1" dirty="0" smtClean="0"/>
              <a:t>.</a:t>
            </a:r>
            <a:endParaRPr lang="ru-RU" sz="1600" dirty="0" smtClean="0"/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3131840" y="2780928"/>
            <a:ext cx="5688632" cy="3744416"/>
          </a:xfrm>
          <a:prstGeom prst="round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smtClean="0"/>
              <a:t>Банк моделей</a:t>
            </a:r>
            <a:r>
              <a:rPr lang="ru-RU" dirty="0" smtClean="0"/>
              <a:t> – это набор математических моделей, способствующих принятию руководителями оптимальных маркетинговых решений относительно деятельности на рынке. </a:t>
            </a:r>
          </a:p>
          <a:p>
            <a:r>
              <a:rPr lang="ru-RU" dirty="0" smtClean="0"/>
              <a:t>В общей трактовке, модель – это образец, нереальный аналог, отображение предмета, процесса или явления. При моделировании  (построении модели) реальное явление неизбежно упрощается, схематизируется, и эта схема (макет явления) описывается с помощью математического аппарата.</a:t>
            </a:r>
          </a:p>
        </p:txBody>
      </p:sp>
      <p:pic>
        <p:nvPicPr>
          <p:cNvPr id="19458" name="Picture 2" descr="https://media.lpgenerator.ru/images/351791/2587871-m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476672"/>
            <a:ext cx="1944216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460" name="Picture 4" descr="https://st.depositphotos.com/1381610/3030/i/950/depositphotos_30305309-stock-photo-tablet-showing-a-spreadsheet-an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3573016"/>
            <a:ext cx="1944215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7498080" cy="79695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Развитие технологии маркетинговых исследований: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447800"/>
            <a:ext cx="7746064" cy="500553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b="1" dirty="0" smtClean="0"/>
              <a:t>1 этап</a:t>
            </a:r>
            <a:r>
              <a:rPr lang="ru-RU" dirty="0" smtClean="0"/>
              <a:t> </a:t>
            </a:r>
            <a:r>
              <a:rPr lang="ru-RU" b="1" dirty="0" smtClean="0"/>
              <a:t>(</a:t>
            </a:r>
            <a:r>
              <a:rPr lang="ru-RU" dirty="0" smtClean="0"/>
              <a:t>1880–1920 г.г.) промышленной статистики. Развитие методов опроса. Герман Холлерит изобрел перфорированные бумажные карты </a:t>
            </a:r>
            <a:r>
              <a:rPr lang="ru-RU" i="1" dirty="0" smtClean="0"/>
              <a:t>(период производственной концепции управления).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2 этап (</a:t>
            </a:r>
            <a:r>
              <a:rPr lang="ru-RU" dirty="0" smtClean="0"/>
              <a:t>1920–1940 г.г.) развития методов случайной выборки и анкетирования </a:t>
            </a:r>
            <a:r>
              <a:rPr lang="ru-RU" i="1" dirty="0" smtClean="0"/>
              <a:t>(период товарной концепция управления). 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3 этап</a:t>
            </a:r>
            <a:r>
              <a:rPr lang="ru-RU" dirty="0" smtClean="0"/>
              <a:t> (1940–1950 г.г.) появления заинтересованности у руководства. Вводится понятие маркетингового исследования, которое прежде называли исследованием рынка </a:t>
            </a:r>
            <a:r>
              <a:rPr lang="ru-RU" i="1" dirty="0" smtClean="0"/>
              <a:t>(период сбытовой концепции управления).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4 этап</a:t>
            </a:r>
            <a:r>
              <a:rPr lang="ru-RU" dirty="0" smtClean="0"/>
              <a:t> (1950–1960 г.г.) этап экспериментирования. Применение экспериментальных методик </a:t>
            </a:r>
            <a:r>
              <a:rPr lang="ru-RU" i="1" dirty="0" smtClean="0"/>
              <a:t>(период сбытовой концепции управления и формирования классической концепции маркетинга).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5 этап</a:t>
            </a:r>
            <a:r>
              <a:rPr lang="ru-RU" dirty="0" smtClean="0"/>
              <a:t> (1960–1970 г.г.) компьютерного анализа и количественных методик </a:t>
            </a:r>
            <a:r>
              <a:rPr lang="ru-RU" i="1" dirty="0" smtClean="0"/>
              <a:t>(период классической концепции маркетинга).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6 этап</a:t>
            </a:r>
            <a:r>
              <a:rPr lang="ru-RU" dirty="0" smtClean="0"/>
              <a:t> (1970 г.– по настоящее время) развития теории массового обслуживания потребителей. Специалисты по маркетинговым исследованиям усовершенствовали понятия и методы качественного исследования.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22114"/>
          </a:xfrm>
        </p:spPr>
        <p:txBody>
          <a:bodyPr>
            <a:noAutofit/>
          </a:bodyPr>
          <a:lstStyle/>
          <a:p>
            <a:r>
              <a:rPr lang="ru-RU" sz="3200" dirty="0" smtClean="0"/>
              <a:t>Основные направления маркетинговых исследований</a:t>
            </a:r>
            <a:endParaRPr lang="ru-RU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412776"/>
            <a:ext cx="7776864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Autofit/>
          </a:bodyPr>
          <a:lstStyle/>
          <a:p>
            <a:r>
              <a:rPr lang="ru-RU" sz="2800" dirty="0" smtClean="0"/>
              <a:t>Классификации маркетинговой информации</a:t>
            </a:r>
            <a:endParaRPr lang="ru-RU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115616" y="1124745"/>
          <a:ext cx="7632848" cy="5328590"/>
        </p:xfrm>
        <a:graphic>
          <a:graphicData uri="http://schemas.openxmlformats.org/drawingml/2006/table">
            <a:tbl>
              <a:tblPr/>
              <a:tblGrid>
                <a:gridCol w="1887457"/>
                <a:gridCol w="5745391"/>
              </a:tblGrid>
              <a:tr h="531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Критерий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классификации</a:t>
                      </a: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Виды информации</a:t>
                      </a: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336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По характеру информации </a:t>
                      </a: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Первичная –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полученная непосредственно в процессе исследований для решения поставленной задачи. Для сбора первичной информации проводятся </a:t>
                      </a: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полевые маркетинговые исследования.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Вторичная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– существующая информация, полученная из внутренних и внешних источников. </a:t>
                      </a: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07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Возможность численной оценки</a:t>
                      </a: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Количественная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– информация, собранная (как правило) в большой выборке (от большого количества респондентов) для статистического анализа и дающая возможность оценки сведений о состоянии какого-либо объекта в численных значениях.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Качественная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– информация, собранная (как правило) в маленькой выборке и описывающая побуждения, реакции и поведение потребителей, т.е. дающая описание состояния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какого-либо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объекта.</a:t>
                      </a: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336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Периодичность</a:t>
                      </a: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Постоянная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– стабильные характеристики маркетинговой среды.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Переменная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– отражает фактические характеристики функционирования как системы маркетинга в целом, так и отдельных ее элементов.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Эпизодическая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– формируется по мере необходимости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115616" y="476671"/>
          <a:ext cx="7776864" cy="5825069"/>
        </p:xfrm>
        <a:graphic>
          <a:graphicData uri="http://schemas.openxmlformats.org/drawingml/2006/table">
            <a:tbl>
              <a:tblPr/>
              <a:tblGrid>
                <a:gridCol w="2815816"/>
                <a:gridCol w="4961048"/>
              </a:tblGrid>
              <a:tr h="5065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Критерий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классификации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089" marR="670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Виды маркетинговых исследований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089" marR="670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2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089" marR="670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089" marR="670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5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 зависимости от цели проведения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089" marR="670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Прикладное исследование 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Фундаментальное исследование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089" marR="670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30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 зависимости от поставленной задачи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089" marR="670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Разведочное исследование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Описательное исследование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Экспериментальное исследование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Казуальное исследование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089" marR="670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5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В зависимости от постановки проблемы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089" marR="670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Исследования для определения проблемы Исследования для решения проблемы 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089" marR="670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5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В зависимости от плана исследования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089" marR="670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Поисковое исследование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Итоговое исследование 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089" marR="670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5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В зависимости от метода сбора данных 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089" marR="670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Качественное исследование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Количественное исследование 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089" marR="670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5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В зависимости от способа получения информации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089" marR="670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Кабинетное исследование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Полевое исследование 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089" marR="670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7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В зависимости от периодичности проведения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089" marR="670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Одноразовое исследование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Периодическое исследование 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Непрерывное исследование 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089" marR="670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7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В зависимости от источника финансирования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089" marR="670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Инициативное исследование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Заказное исследование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Омнибусное исследование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089" marR="670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Процесс маркетингового исследования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25601" name="Picture 1" descr="Рисунок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916832"/>
            <a:ext cx="7128792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548680"/>
            <a:ext cx="7498080" cy="648072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Виды целей маркетинговых исследований: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196752"/>
            <a:ext cx="7498080" cy="48006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–</a:t>
            </a:r>
            <a:r>
              <a:rPr lang="ru-RU" i="1" dirty="0" smtClean="0"/>
              <a:t> </a:t>
            </a:r>
            <a:r>
              <a:rPr lang="ru-RU" b="1" dirty="0" smtClean="0"/>
              <a:t>поисковые,</a:t>
            </a:r>
            <a:r>
              <a:rPr lang="ru-RU" dirty="0" smtClean="0"/>
              <a:t> предусматривающие сбор данных, проливающих свет на проблему и предназначенных для поиска направлений решения проблемы;</a:t>
            </a:r>
          </a:p>
          <a:p>
            <a:pPr>
              <a:buNone/>
            </a:pPr>
            <a:r>
              <a:rPr lang="ru-RU" dirty="0" smtClean="0"/>
              <a:t>– </a:t>
            </a:r>
            <a:r>
              <a:rPr lang="ru-RU" b="1" dirty="0" smtClean="0"/>
              <a:t>описательные</a:t>
            </a:r>
            <a:r>
              <a:rPr lang="ru-RU" b="1" i="1" dirty="0" smtClean="0"/>
              <a:t>,</a:t>
            </a:r>
            <a:r>
              <a:rPr lang="ru-RU" dirty="0" smtClean="0"/>
              <a:t> характеризующие проблему и ее основные аспекты;</a:t>
            </a:r>
          </a:p>
          <a:p>
            <a:pPr>
              <a:buNone/>
            </a:pPr>
            <a:r>
              <a:rPr lang="ru-RU" dirty="0" smtClean="0"/>
              <a:t>– </a:t>
            </a:r>
            <a:r>
              <a:rPr lang="ru-RU" b="1" dirty="0" smtClean="0"/>
              <a:t>экспериментальные,</a:t>
            </a:r>
            <a:r>
              <a:rPr lang="ru-RU" dirty="0" smtClean="0"/>
              <a:t> предусматривающие проверку предварительно выработанных гипотез;</a:t>
            </a:r>
          </a:p>
          <a:p>
            <a:pPr>
              <a:buNone/>
            </a:pPr>
            <a:r>
              <a:rPr lang="ru-RU" dirty="0" smtClean="0"/>
              <a:t>– </a:t>
            </a:r>
            <a:r>
              <a:rPr lang="ru-RU" b="1" dirty="0" smtClean="0"/>
              <a:t>комплексные</a:t>
            </a:r>
            <a:r>
              <a:rPr lang="ru-RU" i="1" dirty="0" smtClean="0"/>
              <a:t> </a:t>
            </a:r>
            <a:r>
              <a:rPr lang="ru-RU" dirty="0" smtClean="0"/>
              <a:t>(сочетание различных целей).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5661248"/>
            <a:ext cx="7488832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dirty="0" smtClean="0"/>
              <a:t>Основными методами полевых исследований для сбора первичной информации являются: </a:t>
            </a:r>
            <a:r>
              <a:rPr lang="ru-RU" b="1" dirty="0" smtClean="0"/>
              <a:t>опрос, наблюдение, эксперимент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602048" cy="1143000"/>
          </a:xfrm>
        </p:spPr>
        <p:txBody>
          <a:bodyPr>
            <a:normAutofit/>
          </a:bodyPr>
          <a:lstStyle/>
          <a:p>
            <a:r>
              <a:rPr lang="ru-RU" sz="2700" dirty="0" smtClean="0"/>
              <a:t>Существует </a:t>
            </a:r>
            <a:r>
              <a:rPr lang="ru-RU" sz="2700" i="1" dirty="0" smtClean="0"/>
              <a:t>три основных типа вопросов</a:t>
            </a:r>
            <a:r>
              <a:rPr lang="ru-RU" sz="2700" dirty="0" smtClean="0"/>
              <a:t> анкеты, имеющих разную схему кодировки: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1) </a:t>
            </a:r>
            <a:r>
              <a:rPr lang="ru-RU" i="1" dirty="0" smtClean="0"/>
              <a:t>Закрытые вопросы,</a:t>
            </a:r>
            <a:r>
              <a:rPr lang="ru-RU" dirty="0" smtClean="0"/>
              <a:t> в которых респондент может указать только один вариант ответа </a:t>
            </a:r>
            <a:r>
              <a:rPr lang="ru-RU" i="1" dirty="0" smtClean="0"/>
              <a:t>(одновариантные),</a:t>
            </a:r>
            <a:r>
              <a:rPr lang="ru-RU" dirty="0" smtClean="0"/>
              <a:t> кодируются одной переменной (например, </a:t>
            </a:r>
            <a:r>
              <a:rPr lang="en-US" dirty="0" smtClean="0"/>
              <a:t>q</a:t>
            </a:r>
            <a:r>
              <a:rPr lang="ru-RU" dirty="0" smtClean="0"/>
              <a:t>_01). Тип шкалы в данном случае может быть любым. </a:t>
            </a:r>
          </a:p>
          <a:p>
            <a:pPr>
              <a:buNone/>
            </a:pPr>
            <a:r>
              <a:rPr lang="ru-RU" dirty="0" smtClean="0"/>
              <a:t>2) </a:t>
            </a:r>
            <a:r>
              <a:rPr lang="ru-RU" i="1" dirty="0" smtClean="0"/>
              <a:t>Закрытые вопросы</a:t>
            </a:r>
            <a:r>
              <a:rPr lang="ru-RU" dirty="0" smtClean="0"/>
              <a:t>, в которых респондент может выбрать несколько вариантов ответа (</a:t>
            </a:r>
            <a:r>
              <a:rPr lang="ru-RU" i="1" dirty="0" smtClean="0"/>
              <a:t>многовариантные)</a:t>
            </a:r>
            <a:r>
              <a:rPr lang="ru-RU" dirty="0" smtClean="0"/>
              <a:t>, кодируются несколькими одновариантными переменными (например, q_01_1, q_01_2, q_01_3). ). Причем каждая одновариантная переменная включает только два варианта ответа (да и нет).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0"/>
            <a:ext cx="7498080" cy="868958"/>
          </a:xfrm>
        </p:spPr>
        <p:txBody>
          <a:bodyPr>
            <a:noAutofit/>
          </a:bodyPr>
          <a:lstStyle/>
          <a:p>
            <a:r>
              <a:rPr lang="ru-RU" sz="3200" dirty="0" smtClean="0"/>
              <a:t>Виды закрытых вопросов 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187624" y="764704"/>
          <a:ext cx="7488832" cy="5921911"/>
        </p:xfrm>
        <a:graphic>
          <a:graphicData uri="http://schemas.openxmlformats.org/drawingml/2006/table">
            <a:tbl>
              <a:tblPr/>
              <a:tblGrid>
                <a:gridCol w="1634389"/>
                <a:gridCol w="2178416"/>
                <a:gridCol w="3676027"/>
              </a:tblGrid>
              <a:tr h="1486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</a:p>
                  </a:txBody>
                  <a:tcPr marL="48655" marR="48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Суть постановки вопроса</a:t>
                      </a:r>
                    </a:p>
                  </a:txBody>
                  <a:tcPr marL="48655" marR="48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Пример</a:t>
                      </a:r>
                    </a:p>
                  </a:txBody>
                  <a:tcPr marL="48655" marR="48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5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Одновариантный дихотомический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55" marR="48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Выбор одного  варианта из двух альтернатив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55" marR="48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Укажите свой пол: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муж., 2) жен.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Знаете ли Вы мороженное «Роскошь»?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да, 2) нет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55" marR="48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41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Одновариантный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альтернативный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55" marR="48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Выбор предлагается сделать из трех и более ответов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55" marR="48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Укажите частоту покупки молочных продуктов: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каждый день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через день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раз в неделю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через неделю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не покупаю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55" marR="48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03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Вопрос со шкалой Лайкерта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55" marR="48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Указывается степень согласия или несогласия с определенным утверждением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55" marR="48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На Ваш взгляд товары, рекламируемые по телевидению, заслуживают доверие?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решительно не согласен 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не согласен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не могу сказать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согласен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полностью согласен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55" marR="48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23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Многовариантный вопрос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55" marR="48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Возможно любое количество ответов из предложенных вариантов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55" marR="48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Укажите любимые телеканалы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1)Хабар, 2) КТК, 3) НТК, 4) 1 канал, 5) НТВ…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55" marR="48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77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Вопрос со шкалой оценок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55" marR="48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Предлагается оценить признак по предлагаемой шкале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55" marR="48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Оцените по 5-ти бальной шкале качество обслуживания в магазине «Восход»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55" marR="48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35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Вопрос с ранжированием альтернатив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55" marR="48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Предлагается проранжировать (отсортировать) ответы по значимости 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55" marR="48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Вы предпочитаете отдыхать? (проранжируйте ответы по степени значимости от 1 до 3)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- сидеть дома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-активно отдыхать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-культурно-развлекательные мероприятия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55" marR="48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29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Семантический дифференциал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55" marR="48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Предлагается выбрать точку (балл) на шкале между двумя </a:t>
                      </a:r>
                      <a:r>
                        <a:rPr lang="ru-RU" sz="1200" i="1" dirty="0" err="1">
                          <a:latin typeface="Times New Roman"/>
                          <a:ea typeface="Times New Roman"/>
                          <a:cs typeface="Times New Roman"/>
                        </a:rPr>
                        <a:t>биополярными</a:t>
                      </a: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 понятиями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55" marR="48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Отметьте в каждой строке место товара А фирмы Х, фирмы </a:t>
                      </a:r>
                      <a:r>
                        <a:rPr lang="en-US" sz="1200" i="1" dirty="0"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 и идеального для вас товара В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Дорогой                           </a:t>
                      </a:r>
                      <a:r>
                        <a:rPr lang="ru-RU" sz="12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Дешевый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Модный         </a:t>
                      </a:r>
                      <a:r>
                        <a:rPr lang="ru-RU" sz="12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          </a:t>
                      </a: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Немодный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55" marR="48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145" name="Picture 1" descr="Рисунок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6381328"/>
            <a:ext cx="800100" cy="314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980728"/>
            <a:ext cx="7674056" cy="114300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3) </a:t>
            </a:r>
            <a:r>
              <a:rPr lang="ru-RU" sz="2400" i="1" dirty="0" smtClean="0">
                <a:solidFill>
                  <a:schemeClr val="tx1"/>
                </a:solidFill>
              </a:rPr>
              <a:t>Открытые вопросы</a:t>
            </a:r>
            <a:r>
              <a:rPr lang="ru-RU" sz="2400" dirty="0" smtClean="0">
                <a:solidFill>
                  <a:schemeClr val="tx1"/>
                </a:solidFill>
              </a:rPr>
              <a:t>, независимо от количества возможных вариантов ответа на них, кодируются одной переменной. Тип шкалы может быть либо интервальным (для числовых данных), либо номинальным (для нечисловых данных) 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331638" y="2708920"/>
          <a:ext cx="7560841" cy="3456385"/>
        </p:xfrm>
        <a:graphic>
          <a:graphicData uri="http://schemas.openxmlformats.org/drawingml/2006/table">
            <a:tbl>
              <a:tblPr/>
              <a:tblGrid>
                <a:gridCol w="1650104"/>
                <a:gridCol w="2199362"/>
                <a:gridCol w="3711375"/>
              </a:tblGrid>
              <a:tr h="4106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</a:p>
                  </a:txBody>
                  <a:tcPr marL="67553" marR="6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Суть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постановки вопроса</a:t>
                      </a:r>
                    </a:p>
                  </a:txBody>
                  <a:tcPr marL="67553" marR="6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Пример</a:t>
                      </a:r>
                    </a:p>
                  </a:txBody>
                  <a:tcPr marL="67553" marR="6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61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Полностью свободный ответ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53" marR="6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Ответом является число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53" marR="6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Укажите свой возраст (полных лет)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53" marR="6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61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Полностью свободный ответ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53" marR="6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Ответом является текст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53" marR="6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Укажите известных Вам производителей колбасных изделий.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53" marR="6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11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Ассоциации со словами, зрительными и другими образами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53" marR="6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Ответом является текст, целью – установить связи между образами (символами, знаками)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53" marR="6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Какие ассоциации возникают у Вас при слове «роскошный»? (перечислите несколько существительных, обозначающих конкретные объекты или явления)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53" marR="6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33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Завершение изречения, рассказа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53" marR="6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latin typeface="Times New Roman"/>
                          <a:ea typeface="Times New Roman"/>
                          <a:cs typeface="Times New Roman"/>
                        </a:rPr>
                        <a:t>Ответом является текст, целью - определить реакцию, отношение, впечатления респондента в конкретной ситуации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53" marR="6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Я покупаю товары в «Восходе» потому что…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53" marR="6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/>
              <a:t>Существуют три основных способа формирования базы данных в формате </a:t>
            </a:r>
            <a:r>
              <a:rPr lang="en-US" sz="2700" dirty="0" smtClean="0"/>
              <a:t>SPSS</a:t>
            </a:r>
            <a:r>
              <a:rPr lang="ru-RU" sz="2700" dirty="0" smtClean="0"/>
              <a:t>:</a:t>
            </a:r>
            <a:br>
              <a:rPr lang="ru-RU" sz="27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1268760"/>
            <a:ext cx="7674056" cy="497964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39496" indent="-457200">
              <a:buFont typeface="Wingdings" pitchFamily="2" charset="2"/>
              <a:buChar char="Ø"/>
            </a:pPr>
            <a:r>
              <a:rPr lang="ru-RU" sz="2000" dirty="0" smtClean="0"/>
              <a:t>Импорт базы данных из других программных источников  (</a:t>
            </a:r>
            <a:r>
              <a:rPr lang="en-US" sz="2000" dirty="0" smtClean="0"/>
              <a:t>Microsoft Access</a:t>
            </a:r>
            <a:r>
              <a:rPr lang="ru-RU" sz="2000" dirty="0" smtClean="0"/>
              <a:t>, </a:t>
            </a:r>
            <a:r>
              <a:rPr lang="en-US" sz="2000" dirty="0" smtClean="0"/>
              <a:t>Microsoft Excel</a:t>
            </a:r>
            <a:r>
              <a:rPr lang="ru-RU" sz="2000" dirty="0" smtClean="0"/>
              <a:t>, текстовых файлов и других).</a:t>
            </a:r>
          </a:p>
          <a:p>
            <a:pPr marL="539496" indent="-457200">
              <a:buNone/>
            </a:pP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Ввод данных непосредственно в </a:t>
            </a:r>
            <a:r>
              <a:rPr lang="en-US" sz="2000" dirty="0" smtClean="0"/>
              <a:t>SPSS</a:t>
            </a:r>
            <a:r>
              <a:rPr lang="ru-RU" sz="2000" dirty="0" smtClean="0"/>
              <a:t> при помощи специализированного программного обеспечения (</a:t>
            </a:r>
            <a:r>
              <a:rPr lang="en-US" sz="2000" dirty="0" smtClean="0"/>
              <a:t>SPSS Data Entry</a:t>
            </a:r>
            <a:r>
              <a:rPr lang="ru-RU" sz="2000" dirty="0" smtClean="0"/>
              <a:t>). Является самостоятельным довольно дорогим приложением.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Ручной ввод данных в </a:t>
            </a:r>
            <a:r>
              <a:rPr lang="en-US" sz="2000" dirty="0" smtClean="0"/>
              <a:t>SPSS</a:t>
            </a:r>
            <a:r>
              <a:rPr lang="ru-RU" sz="2000" dirty="0" smtClean="0"/>
              <a:t>. Существует возможность распределенного ввода анкет с несколькими операторами, когда все операторы закончат ввод своей части анкет, полученные базы данных сливаются в одну.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7809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Группы методов прогнозирования: </a:t>
            </a:r>
            <a:endParaRPr lang="ru-RU" sz="28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1043608" y="980728"/>
          <a:ext cx="7920880" cy="5877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Анализ  конечного использования для прогнозирования реализации древесного клея </a:t>
            </a:r>
            <a:endParaRPr lang="ru-RU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259633" y="1556789"/>
          <a:ext cx="7200798" cy="4493883"/>
        </p:xfrm>
        <a:graphic>
          <a:graphicData uri="http://schemas.openxmlformats.org/drawingml/2006/table">
            <a:tbl>
              <a:tblPr/>
              <a:tblGrid>
                <a:gridCol w="3214904"/>
                <a:gridCol w="1198914"/>
                <a:gridCol w="1393490"/>
                <a:gridCol w="1393490"/>
              </a:tblGrid>
              <a:tr h="14043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Промышленная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классификация потребителей (SIC)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Доля в текущем сбыте, %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Предполагаемый ежегодный темп роста отрасли, %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Общий объем роста сбыта для производителя клея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868"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7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1. Дерево и продукция деревообработки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+10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+2,50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8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2. Мебель и приспособления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+12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+2,4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8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3. Издательская деятельность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+7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+1,19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7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4. Резиновые и пластмассовые изделия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+3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+0,45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8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5. Кожа и кожаные товары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-2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-0,20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8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6. Прочее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+5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+0,65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7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Общий прогнозируемый объем сбыта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+6,99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260648"/>
            <a:ext cx="7818072" cy="633670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ru-RU" dirty="0" smtClean="0"/>
              <a:t>Порядок расчета темпов роста отрасли:</a:t>
            </a:r>
          </a:p>
          <a:p>
            <a:pPr lvl="0">
              <a:buNone/>
            </a:pPr>
            <a:r>
              <a:rPr lang="ru-RU" dirty="0" smtClean="0"/>
              <a:t>п.2. Фирма анализирует счета и классифицирует их по группам.</a:t>
            </a:r>
          </a:p>
          <a:p>
            <a:pPr lvl="0">
              <a:buNone/>
            </a:pPr>
            <a:r>
              <a:rPr lang="ru-RU" dirty="0" smtClean="0"/>
              <a:t>п.3. Фирма оценивает темп роста каждой группы покупателей на основе правительственных данных и материалов отраслевых ассоциаций.</a:t>
            </a:r>
          </a:p>
          <a:p>
            <a:pPr lvl="0">
              <a:buNone/>
            </a:pPr>
            <a:r>
              <a:rPr lang="ru-RU" dirty="0" smtClean="0"/>
              <a:t>п. 4=п.2*п.3/100 – определяется ожидаемый размер сбыта на текущий год. Исходя из таблицы 11., прогнозируется, что он  возрастет на 6.99%</a:t>
            </a:r>
          </a:p>
          <a:p>
            <a:pPr>
              <a:buNone/>
            </a:pPr>
            <a:r>
              <a:rPr lang="ru-RU" dirty="0" smtClean="0"/>
              <a:t>За основу величины рыночного спроса для контроля, или если другой информации нет, можно взять объем производства или реализации продукции 3-х или 4-х ведущих компаний на рынке товаров промышленного назначения. Обычно этот подход используется для товаров промышленного назначения.</a:t>
            </a:r>
          </a:p>
          <a:p>
            <a:pPr>
              <a:buNone/>
            </a:pPr>
            <a:r>
              <a:rPr lang="ru-RU" dirty="0" smtClean="0"/>
              <a:t>8) Метод цепных соотношений - он приемлем, когда мы знаем среднюю норму потребления продукции на человека или семью в течение определенного времени (года, квартала, месяца, недели и т.д.).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                                       Q= </a:t>
            </a:r>
            <a:r>
              <a:rPr lang="ru-RU" dirty="0" err="1" smtClean="0"/>
              <a:t>n</a:t>
            </a:r>
            <a:r>
              <a:rPr lang="ru-RU" dirty="0" smtClean="0"/>
              <a:t>*</a:t>
            </a:r>
            <a:r>
              <a:rPr lang="ru-RU" dirty="0" err="1" smtClean="0"/>
              <a:t>g</a:t>
            </a:r>
            <a:r>
              <a:rPr lang="ru-RU" dirty="0" smtClean="0"/>
              <a:t>*</a:t>
            </a:r>
            <a:r>
              <a:rPr lang="ru-RU" dirty="0" err="1" smtClean="0"/>
              <a:t>p</a:t>
            </a:r>
            <a:r>
              <a:rPr lang="ru-RU" dirty="0" smtClean="0"/>
              <a:t>                                    (1)       </a:t>
            </a:r>
          </a:p>
          <a:p>
            <a:pPr>
              <a:buNone/>
            </a:pPr>
            <a:r>
              <a:rPr lang="ru-RU" dirty="0" smtClean="0"/>
              <a:t>                            </a:t>
            </a:r>
          </a:p>
          <a:p>
            <a:pPr>
              <a:buNone/>
            </a:pPr>
            <a:r>
              <a:rPr lang="ru-RU" dirty="0" smtClean="0"/>
              <a:t>где    Q - общая емкость рынка;</a:t>
            </a:r>
          </a:p>
          <a:p>
            <a:pPr>
              <a:buNone/>
            </a:pPr>
            <a:r>
              <a:rPr lang="ru-RU" dirty="0" smtClean="0"/>
              <a:t>          </a:t>
            </a:r>
            <a:r>
              <a:rPr lang="ru-RU" dirty="0" err="1" smtClean="0"/>
              <a:t>n</a:t>
            </a:r>
            <a:r>
              <a:rPr lang="ru-RU" dirty="0" smtClean="0"/>
              <a:t> - количество покупателей специфического товара;</a:t>
            </a:r>
          </a:p>
          <a:p>
            <a:pPr>
              <a:buNone/>
            </a:pPr>
            <a:r>
              <a:rPr lang="ru-RU" dirty="0" err="1" smtClean="0"/>
              <a:t>g</a:t>
            </a:r>
            <a:r>
              <a:rPr lang="ru-RU" dirty="0" smtClean="0"/>
              <a:t>  - количество покупок сделанных средним покупателем за день, месяц или год;</a:t>
            </a:r>
          </a:p>
          <a:p>
            <a:pPr>
              <a:buNone/>
            </a:pPr>
            <a:r>
              <a:rPr lang="ru-RU" dirty="0" smtClean="0"/>
              <a:t>         		 </a:t>
            </a:r>
            <a:r>
              <a:rPr lang="ru-RU" dirty="0" err="1" smtClean="0"/>
              <a:t>p</a:t>
            </a:r>
            <a:r>
              <a:rPr lang="ru-RU" dirty="0" smtClean="0"/>
              <a:t> - средняя цена единицы товара.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9) Статистические методы анализа рынка  - к ним следует отнести:</a:t>
            </a:r>
          </a:p>
          <a:p>
            <a:pPr>
              <a:buNone/>
            </a:pPr>
            <a:r>
              <a:rPr lang="ru-RU" dirty="0" smtClean="0"/>
              <a:t>– имитационное моделирование;</a:t>
            </a:r>
          </a:p>
          <a:p>
            <a:pPr>
              <a:buNone/>
            </a:pPr>
            <a:r>
              <a:rPr lang="ru-RU" dirty="0" smtClean="0"/>
              <a:t>– анализ временных рядов;</a:t>
            </a:r>
          </a:p>
          <a:p>
            <a:pPr>
              <a:buNone/>
            </a:pPr>
            <a:r>
              <a:rPr lang="ru-RU" dirty="0" smtClean="0"/>
              <a:t>– корреляционно – регрессионный анализ;</a:t>
            </a:r>
          </a:p>
          <a:p>
            <a:pPr>
              <a:buNone/>
            </a:pPr>
            <a:r>
              <a:rPr lang="ru-RU" dirty="0" smtClean="0"/>
              <a:t>– метод стандартного распределения вероятностей и другие.</a:t>
            </a:r>
          </a:p>
          <a:p>
            <a:pPr>
              <a:buNone/>
            </a:pPr>
            <a:r>
              <a:rPr lang="ru-RU" dirty="0" smtClean="0"/>
              <a:t>При прогнозировании спроса фирма должна учитывать проникновение продаж, то есть степень достижения своего потенциального сбыта.</a:t>
            </a:r>
          </a:p>
          <a:p>
            <a:pPr>
              <a:buNone/>
            </a:pPr>
            <a:r>
              <a:rPr lang="ru-RU" dirty="0" smtClean="0"/>
              <a:t>   ФС</a:t>
            </a:r>
          </a:p>
          <a:p>
            <a:pPr>
              <a:buNone/>
            </a:pPr>
            <a:r>
              <a:rPr lang="ru-RU" dirty="0" smtClean="0"/>
              <a:t>                                    ПП= -----------------*100                                 (2)</a:t>
            </a:r>
          </a:p>
          <a:p>
            <a:pPr>
              <a:buNone/>
            </a:pPr>
            <a:r>
              <a:rPr lang="ru-RU" dirty="0" smtClean="0"/>
              <a:t>ПС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где   ПП - проникновение продаж;</a:t>
            </a:r>
          </a:p>
          <a:p>
            <a:pPr>
              <a:buNone/>
            </a:pPr>
            <a:r>
              <a:rPr lang="ru-RU" dirty="0" smtClean="0"/>
              <a:t>                  ФС - фактический сбыт;</a:t>
            </a:r>
          </a:p>
          <a:p>
            <a:pPr>
              <a:buNone/>
            </a:pPr>
            <a:r>
              <a:rPr lang="ru-RU" dirty="0" smtClean="0"/>
              <a:t>      ПС - потенциальный сбыт.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hospitalmanagers.ru/files/zdrav/www_uspeh-lab_r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2276872"/>
            <a:ext cx="3096344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218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Анурин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 Маркетинговые исследования потребительского рынка /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Анурин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Муромкина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Е. Евтушенко. – СПб. : Питер, 2004. – 270 с.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Беляевский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И. К. Маркетинговое исследование: информация, анализ, прогноз : учеб. пособие / И. К.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Беляевский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М. : Финансы и статистика, 2001.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Божук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С. Г. Маркетинговые исследования / С. Г.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Божук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Л. Н. Ковалик. – СПб. : Питер, 2003. </a:t>
            </a:r>
          </a:p>
          <a:p>
            <a:pPr marL="82296" indent="0">
              <a:buNone/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Голубков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Е. П. Маркетинговые исследования: теория, методология, практика : учебник / Е. П. Голубков. – М. :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Финпресс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2001. </a:t>
            </a:r>
            <a:endParaRPr lang="ru-RU" sz="16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Каменева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Н. Г. Маркетинговые исследования : учеб. пособие / Н. Г. Каменева, В. А. Поляков. – М. : Вузовский учебник, 2006. </a:t>
            </a:r>
            <a:endParaRPr lang="ru-RU" sz="16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Черчилль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Г. Маркетинговые исследования / Г. Черчилль, Т. Браун ; под ред. Г. Л.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Багиева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– Изд. 5-е. – СПб. : Питер, 2007. </a:t>
            </a:r>
            <a:endParaRPr lang="ru-RU" sz="16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Моисеева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Н. К. Управление маркетингом: теория, практика, информационные технологии : учеб. пособие / Н. К. Моисеева, М. В. Конышева. – М. : Финансы и статистика, 2002. </a:t>
            </a:r>
          </a:p>
          <a:p>
            <a:pPr marL="82296" indent="0">
              <a:buNone/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Есимжанова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С.Р. Маркетинг в Казахстане: теория, методология, практика. – Алматы: </a:t>
            </a: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Аян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Эдет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2004.</a:t>
            </a:r>
          </a:p>
          <a:p>
            <a:pPr marL="82296" indent="0">
              <a:buNone/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Шеденов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У.К., Ильясов Д.К. Теория маркетинга и менеджмента в сфере услуг. – Алматы, </a:t>
            </a: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университеті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2002. </a:t>
            </a:r>
          </a:p>
          <a:p>
            <a:pPr marL="624078" indent="-514350">
              <a:buAutoNum type="arabicPeriod"/>
            </a:pPr>
            <a:endParaRPr lang="ru-RU" sz="15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24078" indent="-514350">
              <a:buAutoNum type="arabicPeriod"/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24078" indent="-514350">
              <a:buAutoNum type="arabicPeriod"/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imagesCA2HROQQ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48928"/>
            <a:ext cx="912812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39752" y="475412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СПИСОК  РЕКОМЕНДУЕМОЙ  ЛИТЕРАТУРЫ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3917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77</TotalTime>
  <Words>2282</Words>
  <Application>Microsoft Office PowerPoint</Application>
  <PresentationFormat>Экран (4:3)</PresentationFormat>
  <Paragraphs>245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Corbel</vt:lpstr>
      <vt:lpstr>Courier New</vt:lpstr>
      <vt:lpstr>Gill Sans MT</vt:lpstr>
      <vt:lpstr>Times New Roman</vt:lpstr>
      <vt:lpstr>Verdana</vt:lpstr>
      <vt:lpstr>Wingdings</vt:lpstr>
      <vt:lpstr>Wingdings 2</vt:lpstr>
      <vt:lpstr>Солнцестояние</vt:lpstr>
      <vt:lpstr>Тема 2</vt:lpstr>
      <vt:lpstr>Презентация PowerPoint</vt:lpstr>
      <vt:lpstr>Структура маркетинговой информационной системы </vt:lpstr>
      <vt:lpstr>Презентация PowerPoint</vt:lpstr>
      <vt:lpstr>Презентация PowerPoint</vt:lpstr>
      <vt:lpstr> Способы проведения маркетинговых исследований: </vt:lpstr>
      <vt:lpstr>Презентация PowerPoint</vt:lpstr>
      <vt:lpstr>Презентация PowerPoint</vt:lpstr>
      <vt:lpstr>Развитие технологии маркетинговых исследований:</vt:lpstr>
      <vt:lpstr>Основные направления маркетинговых исследований</vt:lpstr>
      <vt:lpstr>Классификации маркетинговой информации</vt:lpstr>
      <vt:lpstr>Презентация PowerPoint</vt:lpstr>
      <vt:lpstr>Процесс маркетингового исследования</vt:lpstr>
      <vt:lpstr>Виды целей маркетинговых исследований: </vt:lpstr>
      <vt:lpstr>Существует три основных типа вопросов анкеты, имеющих разную схему кодировки:</vt:lpstr>
      <vt:lpstr>Виды закрытых вопросов </vt:lpstr>
      <vt:lpstr>3) Открытые вопросы, независимо от количества возможных вариантов ответа на них, кодируются одной переменной. Тип шкалы может быть либо интервальным (для числовых данных), либо номинальным (для нечисловых данных)  </vt:lpstr>
      <vt:lpstr>Существуют три основных способа формирования базы данных в формате SPSS: </vt:lpstr>
      <vt:lpstr>Группы методов прогнозирования: </vt:lpstr>
      <vt:lpstr>Анализ  конечного использования для прогнозирования реализации древесного клея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</dc:title>
  <dc:creator>User</dc:creator>
  <cp:lastModifiedBy>Мадина Рахимбердинова</cp:lastModifiedBy>
  <cp:revision>26</cp:revision>
  <dcterms:created xsi:type="dcterms:W3CDTF">2019-11-28T10:08:23Z</dcterms:created>
  <dcterms:modified xsi:type="dcterms:W3CDTF">2019-11-29T09:34:24Z</dcterms:modified>
</cp:coreProperties>
</file>